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Georgia Pro Condensed" charset="1" panose="02040506050405020303"/>
      <p:regular r:id="rId26"/>
    </p:embeddedFont>
    <p:embeddedFont>
      <p:font typeface="Helvetica World" charset="1" panose="020B0500040000020004"/>
      <p:regular r:id="rId27"/>
    </p:embeddedFont>
    <p:embeddedFont>
      <p:font typeface="Helvetica World Bold" charset="1" panose="020B08000400000200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117A6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5380" y="975068"/>
            <a:ext cx="9754495" cy="389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Metodologies Àgils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Límits WIP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Millora del focus i eficiència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49525"/>
            <a:chOff x="0" y="0"/>
            <a:chExt cx="5744662" cy="3399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Millora del focus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Establir límits WIP ajuda a mantenir l'atenció en tasques prioritàries, reduint la diversió d'energia i recursos en múltiples tasques simultànies, resultant en una major productivitat.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549525"/>
            <a:chOff x="0" y="0"/>
            <a:chExt cx="5346700" cy="33993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Reducció de sobrecàrrega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Limitar el treball en curs evita que els equips se sentin aclaparats, permetent un flux de treball més equilibrat i eficient, resultant en una millor qualitat del producte final.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549525"/>
            <a:chOff x="0" y="0"/>
            <a:chExt cx="5346700" cy="3399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Flux de treball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Amb límits WIP, els equips poden gestionar millor el seu temps i la seva capacitat, facilitant un flux de treball més fluid i una entrega més ràpida dels projectes.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82996"/>
            <a:ext cx="4738234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26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Kanban és fàcil d'entendre i implementar, amb un disseny visual clar i accessible.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Simplicitat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82996"/>
            <a:ext cx="474161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26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control visual permet monitoritzar l'estat dels projectes d'una manera eficient i ràpida.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Control visual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81844"/>
            <a:ext cx="4691983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26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Kanban s'adapta a canvis ràpids i proporciona la flexibilitat necessària per a projectes dinàmics.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Flexibilitat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Avantatges de Kanban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453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37135" y="3195122"/>
            <a:ext cx="6598886" cy="3896756"/>
          </a:xfrm>
          <a:custGeom>
            <a:avLst/>
            <a:gdLst/>
            <a:ahLst/>
            <a:cxnLst/>
            <a:rect r="r" b="b" t="t" l="l"/>
            <a:pathLst>
              <a:path h="3896756" w="6598886">
                <a:moveTo>
                  <a:pt x="0" y="0"/>
                </a:moveTo>
                <a:lnTo>
                  <a:pt x="6598886" y="0"/>
                </a:lnTo>
                <a:lnTo>
                  <a:pt x="6598886" y="3896756"/>
                </a:lnTo>
                <a:lnTo>
                  <a:pt x="0" y="3896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7135" y="263524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DevOps: Integració i Col·laboració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6750" y="7378700"/>
            <a:ext cx="6886575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DevOps combina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desenvolupament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operacions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fomentant la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col·laboració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entre equips per garantir l'eficiència en el cicle de vida del programari, facilitant actualitzacions ràpides i una millor resposta a les necessitats del mercat.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82996"/>
            <a:ext cx="4738234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5"/>
              </a:lnSpc>
            </a:pP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fase de </a:t>
            </a:r>
            <a:r>
              <a:rPr lang="en-US" b="true" sz="1825" spc="-27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planificació</a:t>
            </a: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és crucial per definir objectius i estratègies clarament.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Planificar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82996"/>
            <a:ext cx="4741615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5"/>
              </a:lnSpc>
            </a:pP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codificació implica </a:t>
            </a:r>
            <a:r>
              <a:rPr lang="en-US" b="true" sz="1825" spc="-27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escriure</a:t>
            </a: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revisar el codi per assegurar la seva qualitat i eficàcia.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Codificar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81844"/>
            <a:ext cx="4691983" cy="66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55"/>
              </a:lnSpc>
            </a:pP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</a:t>
            </a:r>
            <a:r>
              <a:rPr lang="en-US" b="true" sz="1825" spc="-27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fase de prova</a:t>
            </a:r>
            <a:r>
              <a:rPr lang="en-US" sz="1825" spc="-2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és essencial per detectar errors i garantir que el producte final sigui fiable.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Provar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Procés DevOps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Objectius de DevOps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Integració i eficiència en els processos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78100"/>
            <a:chOff x="0" y="0"/>
            <a:chExt cx="5744662" cy="34374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Integració contínua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L'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integració contínua (CI)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permet als equips detectar errors ràpidament, millorant la qualitat del codi i facilitant el desplegament constant de noves funcionalitats sense interrupcions.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59100"/>
            <a:chOff x="0" y="0"/>
            <a:chExt cx="5346700" cy="39454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Desplegament continu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865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Amb el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desplegament continu (CD)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els canvis aprovats s'implementen automàticament en producció, assegurant una resposta ràpida a les necessitats dels usuaris i minimitzant el temps d'inactivitat.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30525"/>
            <a:chOff x="0" y="0"/>
            <a:chExt cx="5346700" cy="3907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Automatització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L'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automatització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dels processos de construcció, proves i desplegament ajuda a reduir errors humans, estandarditzar els procediments i permetre a l'equip centrar-se en tasques més estratègiques.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92521"/>
            <a:ext cx="4738234" cy="57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3"/>
              </a:lnSpc>
            </a:pPr>
            <a:r>
              <a:rPr lang="en-US" sz="1702" spc="-25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GitHub és una plataforma essencial per al control de versions i la col·laboració.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Git/GitHub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92521"/>
            <a:ext cx="4741615" cy="57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3"/>
              </a:lnSpc>
            </a:pPr>
            <a:r>
              <a:rPr lang="en-US" sz="1702" spc="-25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Jenkins automatitza el procés d'integració contínua, millorant l'eficiència del desenvolupament.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Jenkins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91369"/>
            <a:ext cx="4691983" cy="575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3"/>
              </a:lnSpc>
            </a:pPr>
            <a:r>
              <a:rPr lang="en-US" sz="1702" spc="-25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Docker permet crear i gestionar contenidors que aïllen aplicacions per a un desplegament eficient.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Docker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Eines DevOps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16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9763125" cy="3105150"/>
            <a:chOff x="0" y="0"/>
            <a:chExt cx="13017500" cy="41402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017500" cy="3040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8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Comparativa de Metodologies Àgils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81400"/>
              <a:ext cx="130175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Scrum, Kanban i DevOps en revisió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66750" y="7893050"/>
            <a:ext cx="8324850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Aquesta comparativa analitza les diferències clau entre Scrum, Kanban i DevOps, destacant l'enfocament, l'organització i els tipus de projectes ideals per a cadascuna d'elles.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172950" y="5316715"/>
            <a:ext cx="5448300" cy="4303535"/>
            <a:chOff x="0" y="0"/>
            <a:chExt cx="1175568" cy="9285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5568" cy="928565"/>
            </a:xfrm>
            <a:custGeom>
              <a:avLst/>
              <a:gdLst/>
              <a:ahLst/>
              <a:cxnLst/>
              <a:rect r="r" b="b" t="t" l="l"/>
              <a:pathLst>
                <a:path h="928565" w="1175568">
                  <a:moveTo>
                    <a:pt x="28420" y="0"/>
                  </a:moveTo>
                  <a:lnTo>
                    <a:pt x="1147149" y="0"/>
                  </a:lnTo>
                  <a:cubicBezTo>
                    <a:pt x="1154686" y="0"/>
                    <a:pt x="1161915" y="2994"/>
                    <a:pt x="1167244" y="8324"/>
                  </a:cubicBezTo>
                  <a:cubicBezTo>
                    <a:pt x="1172574" y="13654"/>
                    <a:pt x="1175568" y="20882"/>
                    <a:pt x="1175568" y="28420"/>
                  </a:cubicBezTo>
                  <a:lnTo>
                    <a:pt x="1175568" y="900145"/>
                  </a:lnTo>
                  <a:cubicBezTo>
                    <a:pt x="1175568" y="915841"/>
                    <a:pt x="1162845" y="928565"/>
                    <a:pt x="1147149" y="928565"/>
                  </a:cubicBezTo>
                  <a:lnTo>
                    <a:pt x="28420" y="928565"/>
                  </a:lnTo>
                  <a:cubicBezTo>
                    <a:pt x="12724" y="928565"/>
                    <a:pt x="0" y="915841"/>
                    <a:pt x="0" y="900145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151" t="0" r="-151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172950" y="666750"/>
            <a:ext cx="5448300" cy="4345165"/>
            <a:chOff x="0" y="0"/>
            <a:chExt cx="1484382" cy="11838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84382" cy="1183835"/>
            </a:xfrm>
            <a:custGeom>
              <a:avLst/>
              <a:gdLst/>
              <a:ahLst/>
              <a:cxnLst/>
              <a:rect r="r" b="b" t="t" l="l"/>
              <a:pathLst>
                <a:path h="1183835" w="1484382">
                  <a:moveTo>
                    <a:pt x="28420" y="0"/>
                  </a:moveTo>
                  <a:lnTo>
                    <a:pt x="1455963" y="0"/>
                  </a:lnTo>
                  <a:cubicBezTo>
                    <a:pt x="1471658" y="0"/>
                    <a:pt x="1484382" y="12724"/>
                    <a:pt x="1484382" y="28420"/>
                  </a:cubicBezTo>
                  <a:lnTo>
                    <a:pt x="1484382" y="1155415"/>
                  </a:lnTo>
                  <a:cubicBezTo>
                    <a:pt x="1484382" y="1171111"/>
                    <a:pt x="1471658" y="1183835"/>
                    <a:pt x="1455963" y="1183835"/>
                  </a:cubicBezTo>
                  <a:lnTo>
                    <a:pt x="28420" y="1183835"/>
                  </a:lnTo>
                  <a:cubicBezTo>
                    <a:pt x="20882" y="1183835"/>
                    <a:pt x="13654" y="1180840"/>
                    <a:pt x="8324" y="1175511"/>
                  </a:cubicBezTo>
                  <a:cubicBezTo>
                    <a:pt x="2994" y="1170181"/>
                    <a:pt x="0" y="1162952"/>
                    <a:pt x="0" y="1155415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237" t="0" r="-237" b="0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302046"/>
            <a:ext cx="4738234" cy="53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Scrum és ideal per a </a:t>
            </a:r>
            <a:r>
              <a:rPr lang="en-US" b="true" sz="1549" spc="-23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equips mitjans</a:t>
            </a: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que treballen en projectes complexes i iteratius.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Scrum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302046"/>
            <a:ext cx="4741615" cy="53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Kanban és perfecte per a </a:t>
            </a:r>
            <a:r>
              <a:rPr lang="en-US" b="true" sz="1549" spc="-23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equips petits</a:t>
            </a: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que busquen flexibilitat i un flux de treball continu.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Kanban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300894"/>
            <a:ext cx="4691983" cy="532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DevOps és ideal per a </a:t>
            </a:r>
            <a:r>
              <a:rPr lang="en-US" b="true" sz="1549" spc="-23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entorns cloud</a:t>
            </a: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per a integrar contínuament el desenvolupament amb les operacions.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DevOps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Guia Pràctica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92521"/>
            <a:ext cx="4738234" cy="52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2"/>
              </a:lnSpc>
            </a:pP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 integració </a:t>
            </a:r>
            <a:r>
              <a:rPr lang="en-US" b="true" sz="1480" spc="-22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millora la col·laboració</a:t>
            </a: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eficiència entre equips, adaptant-se a les necessitats del projecte.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Procés d'Integració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92521"/>
            <a:ext cx="4741615" cy="524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2"/>
              </a:lnSpc>
            </a:pP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Aquest enfocament proporciona </a:t>
            </a:r>
            <a:r>
              <a:rPr lang="en-US" b="true" sz="1480" spc="-22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flexibilitat i adaptabilitat</a:t>
            </a: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cosa que resulta en projectes més exitosos i eficients.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Beneficis Clau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91369"/>
            <a:ext cx="4691983" cy="781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2"/>
              </a:lnSpc>
            </a:pP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exemple real mostra com </a:t>
            </a:r>
            <a:r>
              <a:rPr lang="en-US" b="true" sz="1480" spc="-22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l'ús conjunt</a:t>
            </a:r>
            <a:r>
              <a:rPr lang="en-US" sz="1480" spc="-22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d'aquestes metodologies pot optimitzar el desenvolupament d'aplicacions.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Exemple Pràctic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Integració de Metodologies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302046"/>
            <a:ext cx="4738234" cy="51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Scrum prioritizes collaboration and iterative development for complex projects to enhance efficiency.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Scrum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302046"/>
            <a:ext cx="4741615" cy="51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Kanban fosters continuous improvement by visualizing work and limiting WIP to enhance focus.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Kanban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300894"/>
            <a:ext cx="4691983" cy="51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</a:pPr>
            <a:r>
              <a:rPr lang="en-US" sz="1549" spc="-23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DevOps integrates development and operations, promoting collaboration and automation for efficiency.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DevOps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Resum visual final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117A6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Introducció a les Metodologies Àgils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378700"/>
            <a:ext cx="6886575" cy="22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metodologies àgils promouen la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flexibilitat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 la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ràpida adaptació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en els projectes de desenvolupament, permetent respostes eficients a canvis i millores contínues, superant les limitacions dels models tradicionals.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A7C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96400" y="9011285"/>
            <a:ext cx="832485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40"/>
              </a:lnSpc>
            </a:pPr>
            <a:r>
              <a:rPr lang="en-US" sz="3800" spc="-57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Adaptar metodologies a cada projecte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3759" y="942975"/>
            <a:ext cx="8317491" cy="199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Èxit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5418783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01696" y="216069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6478" y="905182"/>
            <a:ext cx="12944475" cy="2067009"/>
            <a:chOff x="0" y="0"/>
            <a:chExt cx="17259300" cy="275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72593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Conceptes Scrum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7212"/>
              <a:ext cx="172593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Estructures clau per projectes iteratius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46478" y="3186723"/>
            <a:ext cx="5753100" cy="2549525"/>
            <a:chOff x="0" y="0"/>
            <a:chExt cx="7670800" cy="33993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76708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Definició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76708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Scrum és una metodologia ágil dissenyada per gestionar projectes complexos. Facilita la col·laboració entre equips, augmentant la productivitat mitjançant cicles de treball iteratius i adaptatius.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6478" y="6332742"/>
            <a:ext cx="5448300" cy="2549525"/>
            <a:chOff x="0" y="0"/>
            <a:chExt cx="7264400" cy="33993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72644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Tipus de projectes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7264400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Scrum és ideal per a projectes que requereixen flexibilitat i adaptabilitat constant. S’utilitza principalment en el desenvolupament de programari i altres àmbits que impliquen canvis freqüents.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Rols Principals de Scrum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Funcions clau en l'equip Scrum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578100"/>
            <a:chOff x="0" y="0"/>
            <a:chExt cx="5744662" cy="34374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 Owner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 Owner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és responsable de definir i prioritzar el product backlog, assegurant-se que l'equip treballi en les tasques més importants per maximitzar el valor del producte.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30525"/>
            <a:chOff x="0" y="0"/>
            <a:chExt cx="5346700" cy="39073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Scrum Master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Scrum Master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actua com a facilitador, eliminant obstacles i garantint que l'equip segueixi els principis de Scrum, promovent la col·laboració i millorant els processos d'equip.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930525"/>
            <a:chOff x="0" y="0"/>
            <a:chExt cx="5346700" cy="39073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 Team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L'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Development Team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és un grup autònom de professionals que treballen junts per entregar el producte, col·laborant en la planificació i l'execució dels sprints amb responsabilitat compartida.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5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78677" y="1103456"/>
            <a:ext cx="7456683" cy="4968015"/>
          </a:xfrm>
          <a:custGeom>
            <a:avLst/>
            <a:gdLst/>
            <a:ahLst/>
            <a:cxnLst/>
            <a:rect r="r" b="b" t="t" l="l"/>
            <a:pathLst>
              <a:path h="4968015" w="7456683">
                <a:moveTo>
                  <a:pt x="0" y="0"/>
                </a:moveTo>
                <a:lnTo>
                  <a:pt x="7456683" y="0"/>
                </a:lnTo>
                <a:lnTo>
                  <a:pt x="7456683" y="4968015"/>
                </a:lnTo>
                <a:lnTo>
                  <a:pt x="0" y="4968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800225" y="1562100"/>
            <a:ext cx="7496175" cy="2067009"/>
            <a:chOff x="0" y="0"/>
            <a:chExt cx="9994900" cy="275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99949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Cerimònies Scrum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7212"/>
              <a:ext cx="99949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Principals moments del procés Scrum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030663"/>
            <a:ext cx="4308497" cy="2578100"/>
            <a:chOff x="0" y="0"/>
            <a:chExt cx="5744662" cy="34374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Planning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5744662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Planning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és una reunió inicial on l'equip defineix el treball a realitzar durant el proper Sprint, establint objectius clars i prioritzant tasques del Product Backlog.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51844" y="4030663"/>
            <a:ext cx="4010025" cy="2578100"/>
            <a:chOff x="0" y="0"/>
            <a:chExt cx="5346700" cy="34374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Daily Scrum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5346700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reunió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Daily Scrum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és un breu encontre diari on l'equip discuteix l'estat del projecte, comparteix progressos i identifica impediments per mantenir el ritorn del treball.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82746" y="6327775"/>
            <a:ext cx="4010025" cy="2930525"/>
            <a:chOff x="0" y="0"/>
            <a:chExt cx="5346700" cy="39073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Review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En la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Review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, l'equip presenta el treball completat als interessats, revisant els resultats, recollint feedback i ajustant les prioritats per a la propera fase del projecte.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00225" y="1562100"/>
            <a:ext cx="13249275" cy="2067009"/>
            <a:chOff x="0" y="0"/>
            <a:chExt cx="17665700" cy="27560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76657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Artefactes Scrum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97212"/>
              <a:ext cx="17665700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Elements clau per gestionar projectes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00225" y="5143500"/>
            <a:ext cx="4308497" cy="2930525"/>
            <a:chOff x="0" y="0"/>
            <a:chExt cx="5744662" cy="39073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 Backlog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9500"/>
              <a:ext cx="5744662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Product Backlog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és una llista prioritzada de requisits i característiques que s'han de desenvolupar, gestionada pel Product Owner per assegurar que l'equip treballa en les tasques més importants.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91388" y="5143500"/>
            <a:ext cx="4010025" cy="2930525"/>
            <a:chOff x="0" y="0"/>
            <a:chExt cx="5346700" cy="390736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Backlog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El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Sprint Backlog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conté les tasques seleccionades del Product Backlog que l'equip es compromet a completar durant un Sprint, facilitant el seguiment del progrés i la responsabilitat.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172950" y="5143500"/>
            <a:ext cx="4010025" cy="2578100"/>
            <a:chOff x="0" y="0"/>
            <a:chExt cx="5346700" cy="343746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Stories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79500"/>
              <a:ext cx="5346700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Les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User Stories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són descripcions breus i senzilles de les funcionalitats desitjades des de la perspectiva de l'usuari, ajudant a l'equip a entendre necessitats i expectatives del client.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3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2908300"/>
            <a:ext cx="5448300" cy="6711950"/>
            <a:chOff x="0" y="0"/>
            <a:chExt cx="1434943" cy="17677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2908300"/>
            <a:ext cx="5448300" cy="6711950"/>
            <a:chOff x="0" y="0"/>
            <a:chExt cx="1434943" cy="17677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2950" y="2908300"/>
            <a:ext cx="5448300" cy="6711950"/>
            <a:chOff x="0" y="0"/>
            <a:chExt cx="1434943" cy="17677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1767756"/>
            </a:xfrm>
            <a:custGeom>
              <a:avLst/>
              <a:gdLst/>
              <a:ahLst/>
              <a:cxnLst/>
              <a:rect r="r" b="b" t="t" l="l"/>
              <a:pathLst>
                <a:path h="1767756" w="1434943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6053" y="4248150"/>
            <a:ext cx="4649694" cy="3581400"/>
            <a:chOff x="0" y="0"/>
            <a:chExt cx="1259398" cy="9700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t="0" r="-342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9153" y="4248150"/>
            <a:ext cx="4649694" cy="3581400"/>
            <a:chOff x="0" y="0"/>
            <a:chExt cx="1259398" cy="970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t="0" r="-342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2253" y="4248150"/>
            <a:ext cx="4649694" cy="3581400"/>
            <a:chOff x="0" y="0"/>
            <a:chExt cx="1259398" cy="9700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398" cy="970044"/>
            </a:xfrm>
            <a:custGeom>
              <a:avLst/>
              <a:gdLst/>
              <a:ahLst/>
              <a:cxnLst/>
              <a:rect r="r" b="b" t="t" l="l"/>
              <a:pathLst>
                <a:path h="970044" w="1259398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t="0" r="-342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1783" y="8282996"/>
            <a:ext cx="4738234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9"/>
              </a:lnSpc>
            </a:pP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</a:t>
            </a:r>
            <a:r>
              <a:rPr lang="en-US" b="true" sz="1950" spc="-29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backlog</a:t>
            </a: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conté les tasques prioritzades que s'han d'executar durant el sprint.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066" y="3381375"/>
            <a:ext cx="4699667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Backlog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73192" y="8282996"/>
            <a:ext cx="4741615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9"/>
              </a:lnSpc>
            </a:pP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</a:t>
            </a:r>
            <a:r>
              <a:rPr lang="en-US" b="true" sz="1950" spc="-29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sprint</a:t>
            </a: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és un període fix per completar tasques seleccionades del backlog.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73192" y="3381375"/>
            <a:ext cx="4741615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  <a:spcBef>
                <a:spcPct val="0"/>
              </a:spcBef>
            </a:pPr>
            <a:r>
              <a:rPr lang="en-US" sz="3800" spc="-95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Sprint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51109" y="8281844"/>
            <a:ext cx="4691983" cy="6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9"/>
              </a:lnSpc>
            </a:pP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L'</a:t>
            </a:r>
            <a:r>
              <a:rPr lang="en-US" b="true" sz="1950" spc="-29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increment</a:t>
            </a:r>
            <a:r>
              <a:rPr lang="en-US" sz="1950" spc="-29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és el resultat del treball realitzat durant el sprint, aportant valor al projecte.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51109" y="3381375"/>
            <a:ext cx="4691983" cy="543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80"/>
              </a:lnSpc>
            </a:pPr>
            <a:r>
              <a:rPr lang="en-US" sz="3800" spc="-95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Increment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50" y="809625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sz="8000" spc="-200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Flux Scrum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3B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0D3B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91600" y="0"/>
            <a:ext cx="9296400" cy="10287000"/>
            <a:chOff x="0" y="0"/>
            <a:chExt cx="1220873" cy="13509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0873" cy="1350966"/>
            </a:xfrm>
            <a:custGeom>
              <a:avLst/>
              <a:gdLst/>
              <a:ahLst/>
              <a:cxnLst/>
              <a:rect r="r" b="b" t="t" l="l"/>
              <a:pathLst>
                <a:path h="1350966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l="0" t="-66" r="0" b="-6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6886575" cy="3089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DAF0E4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Kanban: Metodologia Visual Efectiva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7854950"/>
            <a:ext cx="6886575" cy="176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</a:pP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Kanban és una metodologia visual orientada a </a:t>
            </a:r>
            <a:r>
              <a:rPr lang="en-US" b="true" sz="2499" spc="-37" strike="noStrike" u="none">
                <a:solidFill>
                  <a:srgbClr val="DAF0E4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millorar contínuament</a:t>
            </a:r>
            <a:r>
              <a:rPr lang="en-US" sz="2499" spc="-37" strike="noStrike" u="none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el flux de treball, facilitant la visualització de tasques i permetent una gestió eficient del temps i els recursos de l'equip.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7A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59300" y="9220200"/>
            <a:ext cx="152400" cy="190500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DAF0E4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9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0D3B66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5383" cy="239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117037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72379" y="2230458"/>
            <a:ext cx="5627744" cy="5627744"/>
          </a:xfrm>
          <a:custGeom>
            <a:avLst/>
            <a:gdLst/>
            <a:ahLst/>
            <a:cxnLst/>
            <a:rect r="r" b="b" t="t" l="l"/>
            <a:pathLst>
              <a:path h="5627744" w="5627744">
                <a:moveTo>
                  <a:pt x="0" y="0"/>
                </a:moveTo>
                <a:lnTo>
                  <a:pt x="5627744" y="0"/>
                </a:lnTo>
                <a:lnTo>
                  <a:pt x="5627744" y="5627744"/>
                </a:lnTo>
                <a:lnTo>
                  <a:pt x="0" y="5627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46478" y="1028700"/>
            <a:ext cx="6065109" cy="2067009"/>
            <a:chOff x="0" y="0"/>
            <a:chExt cx="8086812" cy="275601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8086812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400"/>
                </a:lnSpc>
              </a:pPr>
              <a:r>
                <a:rPr lang="en-US" sz="8000" spc="-240">
                  <a:solidFill>
                    <a:srgbClr val="DAF0E4"/>
                  </a:solidFill>
                  <a:latin typeface="Georgia Pro Condensed"/>
                  <a:ea typeface="Georgia Pro Condensed"/>
                  <a:cs typeface="Georgia Pro Condensed"/>
                  <a:sym typeface="Georgia Pro Condensed"/>
                </a:rPr>
                <a:t>Tauler Kanban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97212"/>
              <a:ext cx="8086812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00"/>
                </a:lnSpc>
                <a:spcBef>
                  <a:spcPct val="0"/>
                </a:spcBef>
              </a:pPr>
              <a:r>
                <a:rPr lang="en-US" b="true" sz="2500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Visualització del flux de treball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6708" y="3349947"/>
            <a:ext cx="4308497" cy="2578100"/>
            <a:chOff x="0" y="0"/>
            <a:chExt cx="5744662" cy="34374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574466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To Do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9500"/>
              <a:ext cx="5744662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columna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To Do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conté les tasques que han de ser realitzades. Aquí es prioritzaran les activitats pendents, proporcionant un enfocament clar del que cal fer.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6708" y="6629400"/>
            <a:ext cx="4010025" cy="2930525"/>
            <a:chOff x="0" y="0"/>
            <a:chExt cx="5346700" cy="390736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9500"/>
              <a:ext cx="5346700" cy="2827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columna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Doing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mostra les tasques actualment en procés. Els equips poden veure ràpidament quines activitats estan sent treballades i qui les està duent a terme.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38780" y="5143500"/>
            <a:ext cx="4010025" cy="2578100"/>
            <a:chOff x="0" y="0"/>
            <a:chExt cx="5346700" cy="343746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5346700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99"/>
                </a:lnSpc>
                <a:spcBef>
                  <a:spcPct val="0"/>
                </a:spcBef>
              </a:pPr>
              <a:r>
                <a:rPr lang="en-US" b="true" sz="2499" spc="-37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Done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79500"/>
              <a:ext cx="5346700" cy="2357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</a:pP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La columna </a:t>
              </a:r>
              <a:r>
                <a:rPr lang="en-US" b="true" sz="2000" spc="-30" strike="noStrike" u="none">
                  <a:solidFill>
                    <a:srgbClr val="DAF0E4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Done</a:t>
              </a:r>
              <a:r>
                <a:rPr lang="en-US" sz="2000" spc="-30" strike="noStrike" u="none">
                  <a:solidFill>
                    <a:srgbClr val="DAF0E4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 inclou les tasques que s'han completat amb èxit. Això ajuda a mantenir un registre del progrés i a celebrar els èxits aconseguits.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Metodologies Àgils</dc:description>
  <dc:identifier>DAG558JQl9A</dc:identifier>
  <dcterms:modified xsi:type="dcterms:W3CDTF">2011-08-01T06:04:30Z</dcterms:modified>
  <cp:revision>1</cp:revision>
  <dc:title>Presentación - Metodologies Àgils</dc:title>
</cp:coreProperties>
</file>